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311" r:id="rId10"/>
    <p:sldId id="312" r:id="rId11"/>
    <p:sldId id="287" r:id="rId12"/>
    <p:sldId id="300" r:id="rId13"/>
    <p:sldId id="302" r:id="rId14"/>
    <p:sldId id="301" r:id="rId15"/>
    <p:sldId id="313" r:id="rId16"/>
    <p:sldId id="314" r:id="rId17"/>
    <p:sldId id="315" r:id="rId18"/>
    <p:sldId id="289" r:id="rId19"/>
    <p:sldId id="267" r:id="rId20"/>
    <p:sldId id="310" r:id="rId21"/>
    <p:sldId id="290" r:id="rId22"/>
    <p:sldId id="269" r:id="rId23"/>
    <p:sldId id="291" r:id="rId24"/>
  </p:sldIdLst>
  <p:sldSz cx="12192000" cy="6858000"/>
  <p:notesSz cx="6858000" cy="9144000"/>
  <p:embeddedFontLst>
    <p:embeddedFont>
      <p:font typeface="汉仪合龙行书繁" panose="02010600030101010101" charset="-122"/>
      <p:regular r:id="rId27"/>
    </p:embeddedFont>
    <p:embeddedFont>
      <p:font typeface="汉仪铸字美心体简" panose="02010600030101010101" charset="-122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等线" panose="02010600030101010101" pitchFamily="2" charset="-122"/>
      <p:regular r:id="rId37"/>
      <p:bold r:id="rId38"/>
    </p:embeddedFont>
    <p:embeddedFont>
      <p:font typeface="等线 Light" panose="02010600030101010101" pitchFamily="2" charset="-122"/>
      <p:regular r:id="rId39"/>
    </p:embeddedFont>
    <p:embeddedFont>
      <p:font typeface="黑体" panose="02010609060101010101" pitchFamily="49" charset="-122"/>
      <p:regular r:id="rId40"/>
    </p:embeddedFont>
    <p:embeddedFont>
      <p:font typeface="微软雅黑" panose="020B0503020204020204" pitchFamily="34" charset="-122"/>
      <p:regular r:id="rId41"/>
      <p:bold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79"/>
    <a:srgbClr val="092E52"/>
    <a:srgbClr val="010535"/>
    <a:srgbClr val="2D6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F18E1-89D6-44AA-AF41-FF33689A3D62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98E59-D4F2-40D8-A742-87E8433C2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6263B-01B5-4813-8552-A112BD15E1B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455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01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3854-C8D0-4512-9401-D97A03CD7E2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3854-C8D0-4512-9401-D97A03CD7E2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A0E3A-70CC-47E0-8F66-36F2B2996FB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3DB7F-D4F4-4AE4-B28C-F74E3E8373D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033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514C77-7963-42F6-9AC0-15E9499862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888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6263B-01B5-4813-8552-A112BD15E1B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6263B-01B5-4813-8552-A112BD15E1B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6263B-01B5-4813-8552-A112BD15E1B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147844" y="1480457"/>
            <a:ext cx="2641600" cy="4180552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2282620" y="2227811"/>
            <a:ext cx="1924854" cy="1632672"/>
          </a:xfrm>
          <a:custGeom>
            <a:avLst/>
            <a:gdLst>
              <a:gd name="connsiteX0" fmla="*/ 408168 w 1924854"/>
              <a:gd name="connsiteY0" fmla="*/ 0 h 1632672"/>
              <a:gd name="connsiteX1" fmla="*/ 1516686 w 1924854"/>
              <a:gd name="connsiteY1" fmla="*/ 0 h 1632672"/>
              <a:gd name="connsiteX2" fmla="*/ 1924854 w 1924854"/>
              <a:gd name="connsiteY2" fmla="*/ 816336 h 1632672"/>
              <a:gd name="connsiteX3" fmla="*/ 1516686 w 1924854"/>
              <a:gd name="connsiteY3" fmla="*/ 1632672 h 1632672"/>
              <a:gd name="connsiteX4" fmla="*/ 408168 w 1924854"/>
              <a:gd name="connsiteY4" fmla="*/ 1632672 h 1632672"/>
              <a:gd name="connsiteX5" fmla="*/ 0 w 1924854"/>
              <a:gd name="connsiteY5" fmla="*/ 816336 h 163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54" h="1632672">
                <a:moveTo>
                  <a:pt x="408168" y="0"/>
                </a:moveTo>
                <a:lnTo>
                  <a:pt x="1516686" y="0"/>
                </a:lnTo>
                <a:lnTo>
                  <a:pt x="1924854" y="816336"/>
                </a:lnTo>
                <a:lnTo>
                  <a:pt x="1516686" y="1632672"/>
                </a:lnTo>
                <a:lnTo>
                  <a:pt x="408168" y="1632672"/>
                </a:lnTo>
                <a:lnTo>
                  <a:pt x="0" y="816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5136847" y="2227811"/>
            <a:ext cx="1924854" cy="1632672"/>
          </a:xfrm>
          <a:custGeom>
            <a:avLst/>
            <a:gdLst>
              <a:gd name="connsiteX0" fmla="*/ 408168 w 1924854"/>
              <a:gd name="connsiteY0" fmla="*/ 0 h 1632672"/>
              <a:gd name="connsiteX1" fmla="*/ 1516686 w 1924854"/>
              <a:gd name="connsiteY1" fmla="*/ 0 h 1632672"/>
              <a:gd name="connsiteX2" fmla="*/ 1924854 w 1924854"/>
              <a:gd name="connsiteY2" fmla="*/ 816336 h 1632672"/>
              <a:gd name="connsiteX3" fmla="*/ 1516686 w 1924854"/>
              <a:gd name="connsiteY3" fmla="*/ 1632672 h 1632672"/>
              <a:gd name="connsiteX4" fmla="*/ 408168 w 1924854"/>
              <a:gd name="connsiteY4" fmla="*/ 1632672 h 1632672"/>
              <a:gd name="connsiteX5" fmla="*/ 0 w 1924854"/>
              <a:gd name="connsiteY5" fmla="*/ 816336 h 163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54" h="1632672">
                <a:moveTo>
                  <a:pt x="408168" y="0"/>
                </a:moveTo>
                <a:lnTo>
                  <a:pt x="1516686" y="0"/>
                </a:lnTo>
                <a:lnTo>
                  <a:pt x="1924854" y="816336"/>
                </a:lnTo>
                <a:lnTo>
                  <a:pt x="1516686" y="1632672"/>
                </a:lnTo>
                <a:lnTo>
                  <a:pt x="408168" y="1632672"/>
                </a:lnTo>
                <a:lnTo>
                  <a:pt x="0" y="816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7991073" y="2227811"/>
            <a:ext cx="1924854" cy="1632672"/>
          </a:xfrm>
          <a:custGeom>
            <a:avLst/>
            <a:gdLst>
              <a:gd name="connsiteX0" fmla="*/ 408168 w 1924854"/>
              <a:gd name="connsiteY0" fmla="*/ 0 h 1632672"/>
              <a:gd name="connsiteX1" fmla="*/ 1516686 w 1924854"/>
              <a:gd name="connsiteY1" fmla="*/ 0 h 1632672"/>
              <a:gd name="connsiteX2" fmla="*/ 1924854 w 1924854"/>
              <a:gd name="connsiteY2" fmla="*/ 816336 h 1632672"/>
              <a:gd name="connsiteX3" fmla="*/ 1516686 w 1924854"/>
              <a:gd name="connsiteY3" fmla="*/ 1632672 h 1632672"/>
              <a:gd name="connsiteX4" fmla="*/ 408168 w 1924854"/>
              <a:gd name="connsiteY4" fmla="*/ 1632672 h 1632672"/>
              <a:gd name="connsiteX5" fmla="*/ 0 w 1924854"/>
              <a:gd name="connsiteY5" fmla="*/ 816336 h 163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54" h="1632672">
                <a:moveTo>
                  <a:pt x="408168" y="0"/>
                </a:moveTo>
                <a:lnTo>
                  <a:pt x="1516686" y="0"/>
                </a:lnTo>
                <a:lnTo>
                  <a:pt x="1924854" y="816336"/>
                </a:lnTo>
                <a:lnTo>
                  <a:pt x="1516686" y="1632672"/>
                </a:lnTo>
                <a:lnTo>
                  <a:pt x="408168" y="1632672"/>
                </a:lnTo>
                <a:lnTo>
                  <a:pt x="0" y="816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5188" y="490538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34FFDC9D-D022-4C4F-9F36-3FAD1C14D3E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409700" y="1798638"/>
            <a:ext cx="3524250" cy="4019550"/>
          </a:xfrm>
          <a:custGeom>
            <a:avLst/>
            <a:gdLst>
              <a:gd name="connsiteX0" fmla="*/ 0 w 3524250"/>
              <a:gd name="connsiteY0" fmla="*/ 0 h 4019550"/>
              <a:gd name="connsiteX1" fmla="*/ 3524250 w 3524250"/>
              <a:gd name="connsiteY1" fmla="*/ 0 h 4019550"/>
              <a:gd name="connsiteX2" fmla="*/ 3524250 w 3524250"/>
              <a:gd name="connsiteY2" fmla="*/ 4019550 h 4019550"/>
              <a:gd name="connsiteX3" fmla="*/ 0 w 3524250"/>
              <a:gd name="connsiteY3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250" h="4019550">
                <a:moveTo>
                  <a:pt x="0" y="0"/>
                </a:moveTo>
                <a:lnTo>
                  <a:pt x="3524250" y="0"/>
                </a:lnTo>
                <a:lnTo>
                  <a:pt x="3524250" y="4019550"/>
                </a:lnTo>
                <a:lnTo>
                  <a:pt x="0" y="4019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795048-91B6-49DA-A9A5-3C4B5CC254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01486" y="1492250"/>
            <a:ext cx="2921094" cy="2881115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28198" y="1492254"/>
            <a:ext cx="2921094" cy="2881115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254906" y="1492254"/>
            <a:ext cx="2921094" cy="2881115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6879770" y="1295945"/>
            <a:ext cx="4122057" cy="1534340"/>
          </a:xfrm>
          <a:custGeom>
            <a:avLst/>
            <a:gdLst>
              <a:gd name="connsiteX0" fmla="*/ 0 w 4064000"/>
              <a:gd name="connsiteY0" fmla="*/ 0 h 2579914"/>
              <a:gd name="connsiteX1" fmla="*/ 4064000 w 4064000"/>
              <a:gd name="connsiteY1" fmla="*/ 0 h 2579914"/>
              <a:gd name="connsiteX2" fmla="*/ 4064000 w 4064000"/>
              <a:gd name="connsiteY2" fmla="*/ 2579914 h 2579914"/>
              <a:gd name="connsiteX3" fmla="*/ 0 w 4064000"/>
              <a:gd name="connsiteY3" fmla="*/ 2579914 h 257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579914">
                <a:moveTo>
                  <a:pt x="0" y="0"/>
                </a:moveTo>
                <a:lnTo>
                  <a:pt x="4064000" y="0"/>
                </a:lnTo>
                <a:lnTo>
                  <a:pt x="4064000" y="2579914"/>
                </a:lnTo>
                <a:lnTo>
                  <a:pt x="0" y="2579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879769" y="3052174"/>
            <a:ext cx="4122057" cy="1534340"/>
          </a:xfrm>
          <a:custGeom>
            <a:avLst/>
            <a:gdLst>
              <a:gd name="connsiteX0" fmla="*/ 0 w 4064000"/>
              <a:gd name="connsiteY0" fmla="*/ 0 h 2579914"/>
              <a:gd name="connsiteX1" fmla="*/ 4064000 w 4064000"/>
              <a:gd name="connsiteY1" fmla="*/ 0 h 2579914"/>
              <a:gd name="connsiteX2" fmla="*/ 4064000 w 4064000"/>
              <a:gd name="connsiteY2" fmla="*/ 2579914 h 2579914"/>
              <a:gd name="connsiteX3" fmla="*/ 0 w 4064000"/>
              <a:gd name="connsiteY3" fmla="*/ 2579914 h 257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579914">
                <a:moveTo>
                  <a:pt x="0" y="0"/>
                </a:moveTo>
                <a:lnTo>
                  <a:pt x="4064000" y="0"/>
                </a:lnTo>
                <a:lnTo>
                  <a:pt x="4064000" y="2579914"/>
                </a:lnTo>
                <a:lnTo>
                  <a:pt x="0" y="2579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16440" y="2114133"/>
            <a:ext cx="3137499" cy="3678348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068264" y="1760403"/>
            <a:ext cx="3034839" cy="2046400"/>
          </a:xfrm>
          <a:custGeom>
            <a:avLst/>
            <a:gdLst>
              <a:gd name="connsiteX0" fmla="*/ 0 w 4064000"/>
              <a:gd name="connsiteY0" fmla="*/ 0 h 2579914"/>
              <a:gd name="connsiteX1" fmla="*/ 4064000 w 4064000"/>
              <a:gd name="connsiteY1" fmla="*/ 0 h 2579914"/>
              <a:gd name="connsiteX2" fmla="*/ 4064000 w 4064000"/>
              <a:gd name="connsiteY2" fmla="*/ 2579914 h 2579914"/>
              <a:gd name="connsiteX3" fmla="*/ 0 w 4064000"/>
              <a:gd name="connsiteY3" fmla="*/ 2579914 h 257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579914">
                <a:moveTo>
                  <a:pt x="0" y="0"/>
                </a:moveTo>
                <a:lnTo>
                  <a:pt x="4064000" y="0"/>
                </a:lnTo>
                <a:lnTo>
                  <a:pt x="4064000" y="2579914"/>
                </a:lnTo>
                <a:lnTo>
                  <a:pt x="0" y="2579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553849" y="1760403"/>
            <a:ext cx="3034839" cy="2046400"/>
          </a:xfrm>
          <a:custGeom>
            <a:avLst/>
            <a:gdLst>
              <a:gd name="connsiteX0" fmla="*/ 0 w 4064000"/>
              <a:gd name="connsiteY0" fmla="*/ 0 h 2579914"/>
              <a:gd name="connsiteX1" fmla="*/ 4064000 w 4064000"/>
              <a:gd name="connsiteY1" fmla="*/ 0 h 2579914"/>
              <a:gd name="connsiteX2" fmla="*/ 4064000 w 4064000"/>
              <a:gd name="connsiteY2" fmla="*/ 2579914 h 2579914"/>
              <a:gd name="connsiteX3" fmla="*/ 0 w 4064000"/>
              <a:gd name="connsiteY3" fmla="*/ 2579914 h 257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579914">
                <a:moveTo>
                  <a:pt x="0" y="0"/>
                </a:moveTo>
                <a:lnTo>
                  <a:pt x="4064000" y="0"/>
                </a:lnTo>
                <a:lnTo>
                  <a:pt x="4064000" y="2579914"/>
                </a:lnTo>
                <a:lnTo>
                  <a:pt x="0" y="2579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7971200" y="1760403"/>
            <a:ext cx="3034839" cy="2046400"/>
          </a:xfrm>
          <a:custGeom>
            <a:avLst/>
            <a:gdLst>
              <a:gd name="connsiteX0" fmla="*/ 0 w 4064000"/>
              <a:gd name="connsiteY0" fmla="*/ 0 h 2579914"/>
              <a:gd name="connsiteX1" fmla="*/ 4064000 w 4064000"/>
              <a:gd name="connsiteY1" fmla="*/ 0 h 2579914"/>
              <a:gd name="connsiteX2" fmla="*/ 4064000 w 4064000"/>
              <a:gd name="connsiteY2" fmla="*/ 2579914 h 2579914"/>
              <a:gd name="connsiteX3" fmla="*/ 0 w 4064000"/>
              <a:gd name="connsiteY3" fmla="*/ 2579914 h 257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579914">
                <a:moveTo>
                  <a:pt x="0" y="0"/>
                </a:moveTo>
                <a:lnTo>
                  <a:pt x="4064000" y="0"/>
                </a:lnTo>
                <a:lnTo>
                  <a:pt x="4064000" y="2579914"/>
                </a:lnTo>
                <a:lnTo>
                  <a:pt x="0" y="2579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72707-1FBA-48CE-9CDC-7F17F3D1426B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B46C67-CEA8-42E7-A152-89B8A94D88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0" r="7163" b="18069"/>
          <a:stretch>
            <a:fillRect/>
          </a:stretch>
        </p:blipFill>
        <p:spPr>
          <a:xfrm>
            <a:off x="0" y="0"/>
            <a:ext cx="12202896" cy="6858000"/>
          </a:xfrm>
          <a:prstGeom prst="rect">
            <a:avLst/>
          </a:prstGeom>
        </p:spPr>
      </p:pic>
      <p:sp>
        <p:nvSpPr>
          <p:cNvPr id="9" name="矩形: 圆角 8"/>
          <p:cNvSpPr/>
          <p:nvPr userDrawn="1"/>
        </p:nvSpPr>
        <p:spPr>
          <a:xfrm>
            <a:off x="323306" y="303712"/>
            <a:ext cx="11545388" cy="6250576"/>
          </a:xfrm>
          <a:prstGeom prst="roundRect">
            <a:avLst>
              <a:gd name="adj" fmla="val 12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0" r="7163" b="18069"/>
          <a:stretch>
            <a:fillRect/>
          </a:stretch>
        </p:blipFill>
        <p:spPr>
          <a:xfrm>
            <a:off x="0" y="0"/>
            <a:ext cx="12202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634" y="0"/>
            <a:ext cx="12192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 descr="7b0a2020202022776f7264617274223a20227b5c2269645c223a32353030303134302c5c227469645c223a31333431347d220a7d0a"/>
          <p:cNvSpPr txBox="1"/>
          <p:nvPr/>
        </p:nvSpPr>
        <p:spPr>
          <a:xfrm>
            <a:off x="1816736" y="1241737"/>
            <a:ext cx="907773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n w="38100">
                  <a:solidFill>
                    <a:srgbClr val="275890"/>
                  </a:solidFill>
                </a:ln>
                <a:solidFill>
                  <a:schemeClr val="bg1"/>
                </a:solidFill>
                <a:effectLst>
                  <a:glow rad="127000">
                    <a:srgbClr val="318ED5">
                      <a:alpha val="24000"/>
                    </a:srgbClr>
                  </a:glow>
                  <a:innerShdw dist="88900" dir="4140000">
                    <a:srgbClr val="275890">
                      <a:alpha val="100000"/>
                    </a:srgbClr>
                  </a:innerShdw>
                </a:effectLst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课程报告</a:t>
            </a:r>
            <a:r>
              <a:rPr lang="en-US" altLang="zh-CN" sz="9600" dirty="0">
                <a:ln w="38100">
                  <a:solidFill>
                    <a:srgbClr val="275890"/>
                  </a:solidFill>
                </a:ln>
                <a:solidFill>
                  <a:schemeClr val="bg1"/>
                </a:solidFill>
                <a:effectLst>
                  <a:glow rad="127000">
                    <a:srgbClr val="318ED5">
                      <a:alpha val="24000"/>
                    </a:srgbClr>
                  </a:glow>
                  <a:innerShdw dist="88900" dir="4140000">
                    <a:srgbClr val="275890">
                      <a:alpha val="100000"/>
                    </a:srgbClr>
                  </a:innerShdw>
                </a:effectLst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1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981960" y="3869690"/>
            <a:ext cx="89027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2021</a:t>
            </a:r>
            <a:r>
              <a:rPr lang="zh-CN" altLang="en-US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级智能机器平台</a:t>
            </a:r>
            <a:r>
              <a:rPr lang="en-US" altLang="zh-CN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班第</a:t>
            </a:r>
            <a:r>
              <a:rPr lang="en-US" altLang="zh-CN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</a:t>
            </a:r>
          </a:p>
          <a:p>
            <a:pPr algn="ctr"/>
            <a:r>
              <a:rPr lang="zh-CN" altLang="en-US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组长：王炳达</a:t>
            </a:r>
          </a:p>
          <a:p>
            <a:pPr algn="ctr"/>
            <a:r>
              <a:rPr lang="zh-CN" altLang="en-US" sz="2800" spc="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组员：刘洋、郭法、王宗辉、周艺梵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056" y="1786890"/>
            <a:ext cx="10558634" cy="3262188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目前，移动机器人的应用十分广泛，已经涉及航天、军事、核工业以及日常生活等多个领域。</a:t>
            </a:r>
            <a:endParaRPr lang="en-US" altLang="zh-CN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  <a:p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工业生产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：机器人代替人类搬运笨重货物，进行喷漆等危险工作。</a:t>
            </a:r>
            <a:endParaRPr lang="en-US" altLang="zh-CN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Century Gothic" panose="020B0502020202020204" pitchFamily="34" charset="0"/>
            </a:endParaRPr>
          </a:p>
          <a:p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民用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：轮式机器人作为导盲车，为盲人提供相关帮助。</a:t>
            </a:r>
            <a:endParaRPr lang="en-US" altLang="zh-CN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Century Gothic" panose="020B0502020202020204" pitchFamily="34" charset="0"/>
            </a:endParaRPr>
          </a:p>
          <a:p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科学研究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：应用于水下、太空及远程等各种不同环境。</a:t>
            </a:r>
            <a:endParaRPr lang="en-US" altLang="zh-CN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Century Gothic" panose="020B0502020202020204" pitchFamily="34" charset="0"/>
            </a:endParaRPr>
          </a:p>
          <a:p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    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6197103" cy="845549"/>
            <a:chOff x="0" y="304365"/>
            <a:chExt cx="6197103" cy="845549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6197103" cy="830997"/>
              <a:chOff x="0" y="318917"/>
              <a:chExt cx="6197103" cy="83099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57534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智能小车的应用价值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8178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half" idx="2"/>
          </p:nvPr>
        </p:nvSpPr>
        <p:spPr>
          <a:xfrm>
            <a:off x="767715" y="1579245"/>
            <a:ext cx="5625465" cy="4333875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直流减速电机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是在直流电机（马达）的基础上配备了齿轮减速箱，从而能够提供较低的转速，及较大的力矩。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其精度高、体积小、噪音低、耐用、耗能低、安装方便，适合本项目中对智能小车的传动。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31304" y="571290"/>
            <a:ext cx="8052597" cy="845549"/>
            <a:chOff x="0" y="304365"/>
            <a:chExt cx="8052597" cy="845549"/>
          </a:xfrm>
        </p:grpSpPr>
        <p:sp>
          <p:nvSpPr>
            <p:cNvPr id="37" name="矩形 36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0" y="318917"/>
              <a:ext cx="8052597" cy="830997"/>
              <a:chOff x="0" y="318917"/>
              <a:chExt cx="8052597" cy="830997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436409" y="318917"/>
                <a:ext cx="761618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查阅资料    直流减速电机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pic>
        <p:nvPicPr>
          <p:cNvPr id="18" name="图片占位符 17"/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7336155" y="1390650"/>
            <a:ext cx="4076065" cy="4076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half" idx="2"/>
          </p:nvPr>
        </p:nvSpPr>
        <p:spPr>
          <a:xfrm>
            <a:off x="767715" y="1536065"/>
            <a:ext cx="6250940" cy="4356100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本项目中使用的是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光学（红外）传感器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，红外发射管不断发出红光，由于路线中地面与轨迹的颜色差异，使得接受管接收到的光强也有差异进，进而由转换元件输出特定的电流或电压信号，从而实现智能小车的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循迹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功能。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31304" y="571290"/>
            <a:ext cx="3004097" cy="844497"/>
            <a:chOff x="0" y="304365"/>
            <a:chExt cx="3004097" cy="844497"/>
          </a:xfrm>
        </p:grpSpPr>
        <p:sp>
          <p:nvSpPr>
            <p:cNvPr id="37" name="矩形 36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0" y="318917"/>
              <a:ext cx="2455709" cy="829945"/>
              <a:chOff x="0" y="318917"/>
              <a:chExt cx="2455709" cy="829945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436409" y="318917"/>
                <a:ext cx="201930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传感器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pic>
        <p:nvPicPr>
          <p:cNvPr id="3" name="图片占位符 2"/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7299325" y="1033780"/>
            <a:ext cx="4492625" cy="4858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half" idx="2"/>
          </p:nvPr>
        </p:nvSpPr>
        <p:spPr>
          <a:xfrm>
            <a:off x="767715" y="1416685"/>
            <a:ext cx="7345045" cy="4938395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Arduino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并不仅仅是一块小小的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电路板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，还是一个开放的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电子开发平台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。它既包含了硬件——电路板，也包含了软件——开发环境和许许多多开发者、使用者创造的代码、程序。Arduino抛开了传统硬件开发的复杂操作，不需要了解硬件的内部结构和寄存器设置，也不需要过多的电子知识和编程知识，而只需通过简单的学习，了解各个引脚和函数的作用，便可利用它开发出各种出色的项目。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31304" y="571925"/>
            <a:ext cx="3004097" cy="844497"/>
            <a:chOff x="0" y="304365"/>
            <a:chExt cx="3004097" cy="844497"/>
          </a:xfrm>
        </p:grpSpPr>
        <p:sp>
          <p:nvSpPr>
            <p:cNvPr id="37" name="矩形 36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0" y="318917"/>
              <a:ext cx="2770669" cy="829945"/>
              <a:chOff x="0" y="318917"/>
              <a:chExt cx="2770669" cy="829945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436409" y="318917"/>
                <a:ext cx="233426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Arduino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pic>
        <p:nvPicPr>
          <p:cNvPr id="3" name="图片占位符 2"/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8350885" y="675005"/>
            <a:ext cx="3048000" cy="401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half" idx="2"/>
          </p:nvPr>
        </p:nvSpPr>
        <p:spPr>
          <a:xfrm>
            <a:off x="582930" y="1416050"/>
            <a:ext cx="6659880" cy="4711700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3D打印技术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即快速成型技术的一种，是一种以数字模型文件为基础，运用粉末状金属或塑料等可粘合材料，通过逐层打印的方式来构造物体的技术。</a:t>
            </a:r>
          </a:p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本项目中所使用的打印材料应具有较好的硬度、强度，以及一定的尺寸稳定性、耐磨性，且便于成型加工与机械加工。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从而制作出较好的组件，继而进行组装工作。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31304" y="571290"/>
            <a:ext cx="3682529" cy="844497"/>
            <a:chOff x="0" y="304365"/>
            <a:chExt cx="3682529" cy="844497"/>
          </a:xfrm>
        </p:grpSpPr>
        <p:sp>
          <p:nvSpPr>
            <p:cNvPr id="37" name="矩形 36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0" y="318917"/>
              <a:ext cx="3682529" cy="829945"/>
              <a:chOff x="0" y="318917"/>
              <a:chExt cx="3682529" cy="829945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436409" y="318917"/>
                <a:ext cx="324612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3D</a:t>
                </a:r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打印技术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pic>
        <p:nvPicPr>
          <p:cNvPr id="4" name="图片占位符 3"/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7125335" y="1593215"/>
            <a:ext cx="4718050" cy="367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6997" y="2205956"/>
            <a:ext cx="2333768" cy="2446088"/>
          </a:xfrm>
          <a:prstGeom prst="rect">
            <a:avLst/>
          </a:prstGeom>
          <a:noFill/>
          <a:ln w="28575">
            <a:solidFill>
              <a:srgbClr val="09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i="1" dirty="0">
                <a:solidFill>
                  <a:srgbClr val="092E52"/>
                </a:solidFill>
                <a:latin typeface="Century Gothic" panose="020B0502020202020204" pitchFamily="34" charset="0"/>
              </a:rPr>
              <a:t>3</a:t>
            </a:r>
            <a:endParaRPr lang="zh-CN" altLang="en-US" sz="16600" i="1" dirty="0">
              <a:solidFill>
                <a:srgbClr val="092E52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4796" y="220595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工程师职责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20331" y="3111689"/>
            <a:ext cx="706971" cy="0"/>
          </a:xfrm>
          <a:prstGeom prst="line">
            <a:avLst/>
          </a:prstGeom>
          <a:ln w="2857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80428FF-6BC1-4FB3-A971-73676A6AEB05}"/>
              </a:ext>
            </a:extLst>
          </p:cNvPr>
          <p:cNvSpPr txBox="1"/>
          <p:nvPr/>
        </p:nvSpPr>
        <p:spPr>
          <a:xfrm>
            <a:off x="7654619" y="480163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汇报人：刘洋</a:t>
            </a:r>
          </a:p>
        </p:txBody>
      </p:sp>
    </p:spTree>
    <p:extLst>
      <p:ext uri="{BB962C8B-B14F-4D97-AF65-F5344CB8AC3E}">
        <p14:creationId xmlns:p14="http://schemas.microsoft.com/office/powerpoint/2010/main" val="414290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3900" y="1400175"/>
            <a:ext cx="10900906" cy="4833647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目前，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世界工程组织联盟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提出了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工程师伦理责任准则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大致包括以下内容：</a:t>
            </a:r>
          </a:p>
          <a:p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）应维护大众之安全、健康和福祉，以加强安全和环境的保护为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最高指导原则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；</a:t>
            </a:r>
          </a:p>
          <a:p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）对技术后果负有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责任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，并且要告知公众技术可能的结果；</a:t>
            </a:r>
          </a:p>
          <a:p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严守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业务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机密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，避免利益冲突；</a:t>
            </a:r>
          </a:p>
          <a:p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4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）承办工程业务应以自己的专业领域提出服务与建议，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态度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应谨慎、认真；</a:t>
            </a:r>
          </a:p>
          <a:p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5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）对待各方应持有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公平、有礼、善意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的态度，对雇主否决或忽视的重要工程的决策，应将可能发生的后果据理说明；</a:t>
            </a:r>
          </a:p>
          <a:p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6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吸收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新的知识以加强专业能力；</a:t>
            </a:r>
          </a:p>
          <a:p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7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）对他人违法或者有失伦理道德的一切工程技术上的决定或行为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适时揭发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。</a:t>
            </a:r>
          </a:p>
          <a:p>
            <a:endParaRPr lang="en-US" altLang="zh-CN" sz="32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Century Gothic" panose="020B0502020202020204" pitchFamily="34" charset="0"/>
            </a:endParaRPr>
          </a:p>
          <a:p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    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26930"/>
            <a:ext cx="6197103" cy="845549"/>
            <a:chOff x="0" y="304365"/>
            <a:chExt cx="6197103" cy="845549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6197103" cy="830997"/>
              <a:chOff x="0" y="318917"/>
              <a:chExt cx="6197103" cy="83099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57534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工程师伦理责任准则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384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2926" y="1428079"/>
            <a:ext cx="10318312" cy="1022910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根据上述条例对工程师不同层面的要求，将其分为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道德方面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和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技术方面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。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5578344" cy="845549"/>
            <a:chOff x="0" y="304365"/>
            <a:chExt cx="5578344" cy="845549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5578344" cy="830997"/>
              <a:chOff x="0" y="318917"/>
              <a:chExt cx="5578344" cy="83099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51347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工程师职责的分类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02E6F51-9564-4656-8E3F-C8D5E34E4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82" y="2450989"/>
            <a:ext cx="9746533" cy="371273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435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6997" y="2205956"/>
            <a:ext cx="2333768" cy="2446088"/>
          </a:xfrm>
          <a:prstGeom prst="rect">
            <a:avLst/>
          </a:prstGeom>
          <a:noFill/>
          <a:ln w="28575">
            <a:solidFill>
              <a:srgbClr val="09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i="1" dirty="0">
                <a:solidFill>
                  <a:srgbClr val="092E52"/>
                </a:solidFill>
                <a:latin typeface="Century Gothic" panose="020B0502020202020204" pitchFamily="34" charset="0"/>
              </a:rPr>
              <a:t>4</a:t>
            </a:r>
            <a:endParaRPr lang="zh-CN" altLang="en-US" sz="16600" i="1" dirty="0">
              <a:solidFill>
                <a:srgbClr val="092E52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4796" y="2205956"/>
            <a:ext cx="40944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会议进行与记录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20331" y="3111689"/>
            <a:ext cx="706971" cy="0"/>
          </a:xfrm>
          <a:prstGeom prst="line">
            <a:avLst/>
          </a:prstGeom>
          <a:ln w="2857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24796" y="3429000"/>
            <a:ext cx="1499128" cy="49962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0428FF-6BC1-4FB3-A971-73676A6AEB05}"/>
              </a:ext>
            </a:extLst>
          </p:cNvPr>
          <p:cNvSpPr txBox="1"/>
          <p:nvPr/>
        </p:nvSpPr>
        <p:spPr>
          <a:xfrm>
            <a:off x="7654619" y="480163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汇报人：郭法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331304" y="606529"/>
            <a:ext cx="3067849" cy="844497"/>
            <a:chOff x="0" y="304365"/>
            <a:chExt cx="3067849" cy="844497"/>
          </a:xfrm>
        </p:grpSpPr>
        <p:sp>
          <p:nvSpPr>
            <p:cNvPr id="56" name="矩形 55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0" y="318917"/>
              <a:ext cx="3067849" cy="829945"/>
              <a:chOff x="0" y="318917"/>
              <a:chExt cx="3067849" cy="829945"/>
            </a:xfrm>
          </p:grpSpPr>
          <p:sp>
            <p:nvSpPr>
              <p:cNvPr id="61" name="文本框 60"/>
              <p:cNvSpPr txBox="1"/>
              <p:nvPr/>
            </p:nvSpPr>
            <p:spPr>
              <a:xfrm>
                <a:off x="436409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会议记录</a:t>
                </a: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sp>
        <p:nvSpPr>
          <p:cNvPr id="33" name="AutoShape 112"/>
          <p:cNvSpPr/>
          <p:nvPr/>
        </p:nvSpPr>
        <p:spPr bwMode="auto">
          <a:xfrm>
            <a:off x="1634776" y="3574164"/>
            <a:ext cx="235991" cy="23495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44858" y="5092093"/>
            <a:ext cx="161630" cy="235610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7" name="组合 56"/>
          <p:cNvGrpSpPr/>
          <p:nvPr/>
        </p:nvGrpSpPr>
        <p:grpSpPr>
          <a:xfrm flipH="1">
            <a:off x="1630631" y="2055501"/>
            <a:ext cx="235208" cy="235208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8675" y="1356360"/>
            <a:ext cx="772477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议题：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“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智能循迹小车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”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的初步规划与任务分工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97255" y="1746885"/>
            <a:ext cx="11055350" cy="48926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讨论内容：</a:t>
            </a: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1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产品开发任务模块，进度。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分为硬件，软件和组装等模块。</a:t>
            </a: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成员分工，工作分解。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软件模块由王炳达负责；外观模块由周艺梵负责；细节设计理念由全体成员负责；建模与手绘主要由周艺梵负责；组装和调试主要由郭法负责。</a:t>
            </a: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3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PPT，综述，查阅资料的安排。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PPT主要由周艺梵负责；文献综述由王宗辉和周艺梵负责；查阅资料硬件系统和结构模块由王宗辉负责，软件模块由周艺梵负责，工程师职责由刘洋负责。</a:t>
            </a: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甘特图，日历的相关问题。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规划了将来任务并由王炳达做处理制作和完善。</a:t>
            </a: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5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PPT展示分工。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王炳达负责讲分工和时间安排；王宗辉等三人负责讲相关资料；郭法负责讲会议记录。</a:t>
            </a: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6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小车构造和软件使用相关情况。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讨论了关于小车构件和材料，统一了solid works的安装等事宜。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5" grpId="0"/>
      <p:bldP spid="4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0697" y="1781736"/>
            <a:ext cx="1946938" cy="3294529"/>
            <a:chOff x="1320697" y="1748118"/>
            <a:chExt cx="1946938" cy="3294529"/>
          </a:xfrm>
        </p:grpSpPr>
        <p:sp>
          <p:nvSpPr>
            <p:cNvPr id="5" name="矩形 4"/>
            <p:cNvSpPr/>
            <p:nvPr/>
          </p:nvSpPr>
          <p:spPr>
            <a:xfrm>
              <a:off x="1320697" y="1748118"/>
              <a:ext cx="1946938" cy="3294529"/>
            </a:xfrm>
            <a:prstGeom prst="rect">
              <a:avLst/>
            </a:prstGeom>
            <a:noFill/>
            <a:ln>
              <a:solidFill>
                <a:srgbClr val="010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426109" y="1855694"/>
              <a:ext cx="1736115" cy="3079377"/>
            </a:xfrm>
            <a:prstGeom prst="rect">
              <a:avLst/>
            </a:prstGeom>
            <a:solidFill>
              <a:srgbClr val="092E52"/>
            </a:solidFill>
            <a:ln>
              <a:solidFill>
                <a:srgbClr val="010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694002" y="2299204"/>
            <a:ext cx="1200329" cy="22595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目  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318312" y="318052"/>
            <a:ext cx="0" cy="625502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4968688" y="644800"/>
            <a:ext cx="699248" cy="699248"/>
          </a:xfrm>
          <a:prstGeom prst="ellipse">
            <a:avLst/>
          </a:prstGeom>
          <a:solidFill>
            <a:srgbClr val="09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i="1" dirty="0">
                <a:latin typeface="Century Gothic" panose="020B0502020202020204" pitchFamily="34" charset="0"/>
              </a:rPr>
              <a:t>1</a:t>
            </a:r>
            <a:endParaRPr lang="zh-CN" altLang="en-US" sz="3600" i="1" dirty="0">
              <a:latin typeface="Century Gothic" panose="020B0502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960719" y="1748155"/>
            <a:ext cx="699248" cy="699248"/>
          </a:xfrm>
          <a:prstGeom prst="ellipse">
            <a:avLst/>
          </a:prstGeom>
          <a:solidFill>
            <a:srgbClr val="09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i="1" dirty="0">
                <a:latin typeface="Century Gothic" panose="020B0502020202020204" pitchFamily="34" charset="0"/>
              </a:rPr>
              <a:t>2</a:t>
            </a:r>
            <a:endParaRPr lang="zh-CN" altLang="en-US" sz="3600" i="1" dirty="0">
              <a:latin typeface="Century Gothic" panose="020B0502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60719" y="2905760"/>
            <a:ext cx="699248" cy="699248"/>
          </a:xfrm>
          <a:prstGeom prst="ellipse">
            <a:avLst/>
          </a:prstGeom>
          <a:solidFill>
            <a:srgbClr val="09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i="1" dirty="0">
                <a:latin typeface="Century Gothic" panose="020B0502020202020204" pitchFamily="34" charset="0"/>
              </a:rPr>
              <a:t>3</a:t>
            </a:r>
            <a:endParaRPr lang="zh-CN" altLang="en-US" sz="3600" i="1" dirty="0">
              <a:latin typeface="Century Gothic" panose="020B0502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960719" y="4063365"/>
            <a:ext cx="699248" cy="699248"/>
          </a:xfrm>
          <a:prstGeom prst="ellipse">
            <a:avLst/>
          </a:prstGeom>
          <a:solidFill>
            <a:srgbClr val="09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i="1" dirty="0">
                <a:latin typeface="Century Gothic" panose="020B0502020202020204" pitchFamily="34" charset="0"/>
              </a:rPr>
              <a:t>4</a:t>
            </a:r>
            <a:endParaRPr lang="zh-CN" altLang="en-US" sz="3600" i="1" dirty="0">
              <a:latin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6722" y="733439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工作分解与进度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242381" y="1955769"/>
            <a:ext cx="267208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查阅资料与综述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242381" y="3083038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会议进行与记录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313943" y="5336969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成员任务与分工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5E7DFF7-0B69-40F1-B232-44B4C2C27319}"/>
              </a:ext>
            </a:extLst>
          </p:cNvPr>
          <p:cNvSpPr/>
          <p:nvPr/>
        </p:nvSpPr>
        <p:spPr>
          <a:xfrm>
            <a:off x="4968688" y="5248330"/>
            <a:ext cx="699248" cy="699248"/>
          </a:xfrm>
          <a:prstGeom prst="ellipse">
            <a:avLst/>
          </a:prstGeom>
          <a:solidFill>
            <a:srgbClr val="09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i="1" dirty="0">
                <a:latin typeface="Century Gothic" panose="020B0502020202020204" pitchFamily="34" charset="0"/>
              </a:rPr>
              <a:t>5</a:t>
            </a:r>
            <a:endParaRPr lang="zh-CN" altLang="en-US" sz="3600" i="1" dirty="0">
              <a:latin typeface="Century Gothic" panose="020B0502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2A9644-9A20-460F-958A-7591B0F79BB5}"/>
              </a:ext>
            </a:extLst>
          </p:cNvPr>
          <p:cNvSpPr txBox="1"/>
          <p:nvPr/>
        </p:nvSpPr>
        <p:spPr>
          <a:xfrm>
            <a:off x="6313943" y="415137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工程师职责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331304" y="606529"/>
            <a:ext cx="4904269" cy="844497"/>
            <a:chOff x="0" y="304365"/>
            <a:chExt cx="4904269" cy="844497"/>
          </a:xfrm>
        </p:grpSpPr>
        <p:sp>
          <p:nvSpPr>
            <p:cNvPr id="56" name="矩形 55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0" y="318917"/>
              <a:ext cx="4904269" cy="829945"/>
              <a:chOff x="0" y="318917"/>
              <a:chExt cx="4904269" cy="829945"/>
            </a:xfrm>
          </p:grpSpPr>
          <p:sp>
            <p:nvSpPr>
              <p:cNvPr id="61" name="文本框 60"/>
              <p:cNvSpPr txBox="1"/>
              <p:nvPr/>
            </p:nvSpPr>
            <p:spPr>
              <a:xfrm>
                <a:off x="436409" y="318917"/>
                <a:ext cx="446786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下一步工作计划</a:t>
                </a: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sp>
        <p:nvSpPr>
          <p:cNvPr id="33" name="AutoShape 112"/>
          <p:cNvSpPr/>
          <p:nvPr/>
        </p:nvSpPr>
        <p:spPr bwMode="auto">
          <a:xfrm>
            <a:off x="1634776" y="3574164"/>
            <a:ext cx="235991" cy="23495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44858" y="5092093"/>
            <a:ext cx="161630" cy="235610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7" name="组合 56"/>
          <p:cNvGrpSpPr/>
          <p:nvPr/>
        </p:nvGrpSpPr>
        <p:grpSpPr>
          <a:xfrm flipH="1">
            <a:off x="1630631" y="2055501"/>
            <a:ext cx="235208" cy="235208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887730" y="1450975"/>
            <a:ext cx="10248900" cy="34163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1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、在各成员完成任务后，查阅资料以及个人综述；</a:t>
            </a:r>
          </a:p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、讨论课程报告与PPT制作，在制作完成后统一讨论；</a:t>
            </a:r>
          </a:p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3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、进一步讨论派送小车的构造与硬件，在课程报告和PPT完成后；</a:t>
            </a:r>
          </a:p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4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、讨论软件相关问题，下一次会议时间。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6997" y="2205956"/>
            <a:ext cx="2333768" cy="2446088"/>
          </a:xfrm>
          <a:prstGeom prst="rect">
            <a:avLst/>
          </a:prstGeom>
          <a:noFill/>
          <a:ln w="28575">
            <a:solidFill>
              <a:srgbClr val="09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i="1" dirty="0">
                <a:solidFill>
                  <a:srgbClr val="092E52"/>
                </a:solidFill>
                <a:latin typeface="Century Gothic" panose="020B0502020202020204" pitchFamily="34" charset="0"/>
              </a:rPr>
              <a:t>5</a:t>
            </a:r>
            <a:endParaRPr lang="zh-CN" altLang="en-US" sz="16600" i="1" dirty="0">
              <a:solidFill>
                <a:srgbClr val="092E52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4796" y="2205956"/>
            <a:ext cx="40944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成员任务与分工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11889B-6063-4FB8-B0AB-3ACA4DF8C268}"/>
              </a:ext>
            </a:extLst>
          </p:cNvPr>
          <p:cNvSpPr txBox="1"/>
          <p:nvPr/>
        </p:nvSpPr>
        <p:spPr>
          <a:xfrm>
            <a:off x="7654619" y="480163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汇报人：王炳达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工作分解图、团队日历、甘特图：王炳达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会议记录及整理：郭法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工程师的职责的查阅：刘洋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文献综述与资料查阅：王宗辉、周艺梵</a:t>
            </a:r>
          </a:p>
          <a:p>
            <a:pPr marL="0" indent="0">
              <a:buNone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PPT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制作：周艺梵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37595" y="640634"/>
            <a:ext cx="5516409" cy="844497"/>
            <a:chOff x="0" y="304365"/>
            <a:chExt cx="5516409" cy="844497"/>
          </a:xfrm>
        </p:grpSpPr>
        <p:sp>
          <p:nvSpPr>
            <p:cNvPr id="41" name="矩形 4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0" y="318917"/>
              <a:ext cx="5516409" cy="829945"/>
              <a:chOff x="0" y="318917"/>
              <a:chExt cx="5516409" cy="829945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436409" y="318917"/>
                <a:ext cx="508000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本次任务成员分工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0" r="7163" b="18069"/>
          <a:stretch>
            <a:fillRect/>
          </a:stretch>
        </p:blipFill>
        <p:spPr>
          <a:xfrm>
            <a:off x="0" y="0"/>
            <a:ext cx="12202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795" y="0"/>
            <a:ext cx="12192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99208" y="1241736"/>
            <a:ext cx="751279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汉仪合龙行书繁" panose="00020600040101010101" charset="-122"/>
                <a:ea typeface="汉仪合龙行书繁" panose="00020600040101010101" charset="-122"/>
              </a:rPr>
              <a:t>谢谢大家！</a:t>
            </a:r>
            <a:endParaRPr lang="en-US" altLang="zh-CN" sz="8000" dirty="0">
              <a:solidFill>
                <a:schemeClr val="bg1"/>
              </a:solidFill>
              <a:latin typeface="汉仪合龙行书繁" panose="00020600040101010101" charset="-122"/>
              <a:ea typeface="汉仪合龙行书繁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6997" y="2205956"/>
            <a:ext cx="2333768" cy="2446088"/>
          </a:xfrm>
          <a:prstGeom prst="rect">
            <a:avLst/>
          </a:prstGeom>
          <a:noFill/>
          <a:ln w="28575">
            <a:solidFill>
              <a:srgbClr val="09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i="1" dirty="0">
                <a:solidFill>
                  <a:srgbClr val="092E52"/>
                </a:solidFill>
                <a:latin typeface="Century Gothic" panose="020B0502020202020204" pitchFamily="34" charset="0"/>
              </a:rPr>
              <a:t>1</a:t>
            </a:r>
            <a:endParaRPr lang="zh-CN" altLang="en-US" sz="16600" i="1" dirty="0">
              <a:solidFill>
                <a:srgbClr val="092E52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4796" y="2205956"/>
            <a:ext cx="40944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工作分解与进度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20331" y="3111689"/>
            <a:ext cx="706971" cy="0"/>
          </a:xfrm>
          <a:prstGeom prst="line">
            <a:avLst/>
          </a:prstGeom>
          <a:ln w="2857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24796" y="3453130"/>
            <a:ext cx="1499128" cy="1422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工作分解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团队日历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CC196B-2A49-4C30-BFE1-475E087E0EB4}"/>
              </a:ext>
            </a:extLst>
          </p:cNvPr>
          <p:cNvSpPr txBox="1"/>
          <p:nvPr/>
        </p:nvSpPr>
        <p:spPr>
          <a:xfrm>
            <a:off x="7654619" y="480163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汇报人：王炳达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C:\Users\76788\Desktop\QQ图片20210922204110.pngQQ图片20210922204110"/>
          <p:cNvPicPr>
            <a:picLocks noGrp="1" noChangeAspect="1"/>
          </p:cNvPicPr>
          <p:nvPr>
            <p:ph type="pic" sz="quarter" idx="11"/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72465" y="556260"/>
            <a:ext cx="10768330" cy="588645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325221" y="541709"/>
            <a:ext cx="3067848" cy="844497"/>
            <a:chOff x="0" y="304365"/>
            <a:chExt cx="3067848" cy="844497"/>
          </a:xfrm>
        </p:grpSpPr>
        <p:sp>
          <p:nvSpPr>
            <p:cNvPr id="44" name="矩形 43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0" y="318917"/>
              <a:ext cx="3067848" cy="829945"/>
              <a:chOff x="0" y="318917"/>
              <a:chExt cx="3067848" cy="829945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436408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工作分解</a:t>
                </a: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日历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3435350" y="434975"/>
            <a:ext cx="8241030" cy="586232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331304" y="542904"/>
            <a:ext cx="3067849" cy="844497"/>
            <a:chOff x="0" y="304365"/>
            <a:chExt cx="3067849" cy="844497"/>
          </a:xfrm>
        </p:grpSpPr>
        <p:sp>
          <p:nvSpPr>
            <p:cNvPr id="31" name="矩形 3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0" y="318917"/>
              <a:ext cx="3067849" cy="829945"/>
              <a:chOff x="0" y="318917"/>
              <a:chExt cx="3067849" cy="829945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436409" y="318917"/>
                <a:ext cx="263144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团队日历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27762" y="554832"/>
            <a:ext cx="3004097" cy="844497"/>
            <a:chOff x="0" y="304365"/>
            <a:chExt cx="3004097" cy="844497"/>
          </a:xfrm>
        </p:grpSpPr>
        <p:sp>
          <p:nvSpPr>
            <p:cNvPr id="22" name="矩形 21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0" y="318917"/>
              <a:ext cx="2455709" cy="829945"/>
              <a:chOff x="0" y="318917"/>
              <a:chExt cx="2455709" cy="829945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36409" y="318917"/>
                <a:ext cx="201930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甘特图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67560561-4270-48A0-BDAD-78467FF981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38920" y="3107184"/>
            <a:ext cx="2457080" cy="1695657"/>
          </a:xfrm>
        </p:spPr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6A6191-32D6-4487-A7D6-85E80627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20" y="1399329"/>
            <a:ext cx="11130509" cy="3953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6997" y="2205956"/>
            <a:ext cx="2333768" cy="2446088"/>
          </a:xfrm>
          <a:prstGeom prst="rect">
            <a:avLst/>
          </a:prstGeom>
          <a:noFill/>
          <a:ln w="28575">
            <a:solidFill>
              <a:srgbClr val="09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i="1" dirty="0">
                <a:solidFill>
                  <a:srgbClr val="092E52"/>
                </a:solidFill>
                <a:latin typeface="Century Gothic" panose="020B0502020202020204" pitchFamily="34" charset="0"/>
              </a:rPr>
              <a:t>2</a:t>
            </a:r>
            <a:endParaRPr lang="zh-CN" altLang="en-US" sz="16600" i="1" dirty="0">
              <a:solidFill>
                <a:srgbClr val="092E52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4796" y="2205956"/>
            <a:ext cx="40944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查阅资料与综述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24796" y="3453164"/>
            <a:ext cx="3550972" cy="1422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智能小车的国内外研究现状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应用价值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查阅资料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0B661A-A4A0-4698-9DAF-D85987CB5CDE}"/>
              </a:ext>
            </a:extLst>
          </p:cNvPr>
          <p:cNvSpPr txBox="1"/>
          <p:nvPr/>
        </p:nvSpPr>
        <p:spPr>
          <a:xfrm>
            <a:off x="7129833" y="4889104"/>
            <a:ext cx="487024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汉仪综艺体简" panose="02010600000101010101" charset="-122"/>
                <a:sym typeface="Century Gothic" panose="020B0502020202020204" pitchFamily="34" charset="0"/>
              </a:rPr>
              <a:t>汇报人：周艺梵、王宗辉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056" y="1786890"/>
            <a:ext cx="10558634" cy="3262188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在国外，有关移动机器人的研究相对比较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成熟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。原因有二：一是研究起步早，二是投入经费多。上世纪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50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年代初，国外就开始对人工智能、机器人视觉、自动导航等技术进行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理论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层面的研究。进入上世纪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90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年代，移动机器人开拓各个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应用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领域，美国“火星探路者”、火星漫游车“索杰纳”、“勇气”号、“机遇”号相继进行探索，并完成科学探测任务。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8053381" cy="845549"/>
            <a:chOff x="0" y="304365"/>
            <a:chExt cx="8053381" cy="845549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8053381" cy="830997"/>
              <a:chOff x="0" y="318917"/>
              <a:chExt cx="8053381" cy="83099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76097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智能小车的国内外研究现状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056" y="1786890"/>
            <a:ext cx="10558634" cy="3262188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    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在国内，对移动机器人的研究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起步晚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，研究的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突破性进展比较少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。国内最早从事智能汽车和智能交通研究的是清华大学，研究方向集中在汽车导航、车载微机、自主避障、行驶安全等方面。近年来，各个高校重点开展了移动机器人相关的研究，并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获得一定成绩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，如上海交通大学研制的高性能自主移动机器人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Frontier—ITM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，获得过国家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863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高技术计划专项支持。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31305" y="512379"/>
            <a:ext cx="8053381" cy="845549"/>
            <a:chOff x="0" y="304365"/>
            <a:chExt cx="8053381" cy="845549"/>
          </a:xfrm>
        </p:grpSpPr>
        <p:sp>
          <p:nvSpPr>
            <p:cNvPr id="51" name="矩形 50"/>
            <p:cNvSpPr/>
            <p:nvPr/>
          </p:nvSpPr>
          <p:spPr>
            <a:xfrm>
              <a:off x="0" y="304365"/>
              <a:ext cx="3004097" cy="51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318917"/>
              <a:ext cx="8053381" cy="830997"/>
              <a:chOff x="0" y="318917"/>
              <a:chExt cx="8053381" cy="83099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443605" y="318917"/>
                <a:ext cx="76097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汉仪综艺体简" panose="02010600000101010101" charset="-122"/>
                    <a:sym typeface="Century Gothic" panose="020B0502020202020204" pitchFamily="34" charset="0"/>
                  </a:rPr>
                  <a:t>智能小车的国内外研究现状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0" y="318917"/>
                <a:ext cx="188259" cy="510676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1621" y="318917"/>
                <a:ext cx="94130" cy="512949"/>
              </a:xfrm>
              <a:prstGeom prst="rect">
                <a:avLst/>
              </a:prstGeom>
              <a:solidFill>
                <a:srgbClr val="004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Century Gothic" panose="020B0502020202020204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709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33,&quot;width&quot;:555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9e03e1-b0d4-4c47-ba83-33f412786f5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1247</Words>
  <Application>Microsoft Office PowerPoint</Application>
  <PresentationFormat>宽屏</PresentationFormat>
  <Paragraphs>108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黑体</vt:lpstr>
      <vt:lpstr>等线 Light</vt:lpstr>
      <vt:lpstr>汉仪合龙行书繁</vt:lpstr>
      <vt:lpstr>等线</vt:lpstr>
      <vt:lpstr>Arial</vt:lpstr>
      <vt:lpstr>微软雅黑</vt:lpstr>
      <vt:lpstr>Century Gothic</vt:lpstr>
      <vt:lpstr>汉仪铸字美心体简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13485836592@163.com</dc:creator>
  <cp:lastModifiedBy>王宗辉</cp:lastModifiedBy>
  <cp:revision>38</cp:revision>
  <dcterms:created xsi:type="dcterms:W3CDTF">2018-11-25T08:25:00Z</dcterms:created>
  <dcterms:modified xsi:type="dcterms:W3CDTF">2021-12-30T17:35:20Z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v1.0_mb_NNnvBullLbO/tLLsu1WHaA==</vt:lpwstr>
  </property>
  <property fmtid="{D5CDD505-2E9C-101B-9397-08002B2CF9AE}" pid="4" name="ICV">
    <vt:lpwstr>C5FBE80A95B04A46954FB008FB66597B</vt:lpwstr>
  </property>
</Properties>
</file>